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0" r:id="rId2"/>
    <p:sldId id="261" r:id="rId3"/>
    <p:sldId id="262" r:id="rId4"/>
    <p:sldId id="264" r:id="rId5"/>
    <p:sldId id="265" r:id="rId6"/>
    <p:sldId id="266" r:id="rId7"/>
    <p:sldId id="267" r:id="rId8"/>
    <p:sldId id="268" r:id="rId9"/>
    <p:sldId id="263" r:id="rId10"/>
    <p:sldId id="259" r:id="rId11"/>
  </p:sldIdLst>
  <p:sldSz cx="9144000" cy="594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926" y="-606"/>
      </p:cViewPr>
      <p:guideLst>
        <p:guide orient="horz" pos="18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63ED7-002F-47A0-9050-9A3E7F739325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85800"/>
            <a:ext cx="5273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C4647-F6E3-4606-AFA4-BEC71F6D2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3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6369"/>
            <a:ext cx="7772400" cy="12740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68040"/>
            <a:ext cx="640080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6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0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9314"/>
            <a:ext cx="7772400" cy="11804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9152"/>
            <a:ext cx="7772400" cy="13001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0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6841"/>
            <a:ext cx="403860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6841"/>
            <a:ext cx="403860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4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0431"/>
            <a:ext cx="4040188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84891"/>
            <a:ext cx="4040188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30431"/>
            <a:ext cx="4041775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4891"/>
            <a:ext cx="4041775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6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4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76400" y="264160"/>
            <a:ext cx="7010400" cy="7264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84960"/>
            <a:ext cx="4038600" cy="165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84960"/>
            <a:ext cx="4038600" cy="165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368040"/>
            <a:ext cx="4038600" cy="165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368040"/>
            <a:ext cx="4038600" cy="165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613401"/>
            <a:ext cx="2133600" cy="21187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613401"/>
            <a:ext cx="2895600" cy="21187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613401"/>
            <a:ext cx="2133600" cy="211878"/>
          </a:xfrm>
        </p:spPr>
        <p:txBody>
          <a:bodyPr/>
          <a:lstStyle>
            <a:lvl1pPr>
              <a:defRPr/>
            </a:lvl1pPr>
          </a:lstStyle>
          <a:p>
            <a:fld id="{4D05EE95-60BE-4DDA-AFB9-0FD39CA6C8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18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00" y="0"/>
            <a:ext cx="9124972" cy="5943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52650" y="66675"/>
            <a:ext cx="6534150" cy="523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28675"/>
            <a:ext cx="8229600" cy="4480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08837"/>
            <a:ext cx="2133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B1E6B-E5C5-2449-8ACB-FCCFF0477732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08837"/>
            <a:ext cx="2895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508837"/>
            <a:ext cx="2133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6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55A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5A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5A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5A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5A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5A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i="1" spc="150" dirty="0" smtClean="0"/>
              <a:t>Economic Value Creation</a:t>
            </a:r>
            <a:endParaRPr lang="en-US" altLang="en-US" sz="4000" i="1" spc="15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B189</a:t>
            </a:r>
            <a:endParaRPr lang="en-US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altLang="en-US" dirty="0">
              <a:solidFill>
                <a:schemeClr val="tx2"/>
              </a:solidFill>
              <a:latin typeface="Tekton Pro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schemeClr val="tx2"/>
              </a:solidFill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4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44000" cy="595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7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model</a:t>
            </a:r>
          </a:p>
          <a:p>
            <a:r>
              <a:rPr lang="en-US" dirty="0" smtClean="0"/>
              <a:t>Value</a:t>
            </a:r>
          </a:p>
          <a:p>
            <a:r>
              <a:rPr lang="en-US" dirty="0" smtClean="0"/>
              <a:t>Cost</a:t>
            </a:r>
          </a:p>
          <a:p>
            <a:r>
              <a:rPr lang="en-US" dirty="0" smtClean="0"/>
              <a:t>Price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23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V-P-C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elements</a:t>
            </a:r>
          </a:p>
          <a:p>
            <a:pPr lvl="1"/>
            <a:r>
              <a:rPr lang="en-US" dirty="0" smtClean="0"/>
              <a:t>Value</a:t>
            </a:r>
          </a:p>
          <a:p>
            <a:pPr lvl="1"/>
            <a:r>
              <a:rPr lang="en-US" dirty="0" smtClean="0"/>
              <a:t>Price</a:t>
            </a:r>
          </a:p>
          <a:p>
            <a:pPr lvl="1"/>
            <a:r>
              <a:rPr lang="en-US" dirty="0" smtClean="0"/>
              <a:t>Cost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343525" y="1876425"/>
            <a:ext cx="3438525" cy="3728192"/>
            <a:chOff x="5343525" y="1381125"/>
            <a:chExt cx="3438525" cy="392821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343525" y="1381125"/>
              <a:ext cx="723900" cy="0"/>
            </a:xfrm>
            <a:prstGeom prst="line">
              <a:avLst/>
            </a:prstGeom>
            <a:ln>
              <a:solidFill>
                <a:srgbClr val="0055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700838" y="2562225"/>
              <a:ext cx="723900" cy="0"/>
            </a:xfrm>
            <a:prstGeom prst="line">
              <a:avLst/>
            </a:prstGeom>
            <a:ln>
              <a:solidFill>
                <a:srgbClr val="0055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058150" y="3762375"/>
              <a:ext cx="723900" cy="0"/>
            </a:xfrm>
            <a:prstGeom prst="line">
              <a:avLst/>
            </a:prstGeom>
            <a:ln>
              <a:solidFill>
                <a:srgbClr val="0055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705475" y="1381125"/>
              <a:ext cx="0" cy="3928217"/>
            </a:xfrm>
            <a:prstGeom prst="line">
              <a:avLst/>
            </a:prstGeom>
            <a:ln>
              <a:solidFill>
                <a:srgbClr val="0055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062788" y="2562225"/>
              <a:ext cx="0" cy="2747117"/>
            </a:xfrm>
            <a:prstGeom prst="line">
              <a:avLst/>
            </a:prstGeom>
            <a:ln>
              <a:solidFill>
                <a:srgbClr val="0055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415338" y="3762375"/>
              <a:ext cx="0" cy="1546967"/>
            </a:xfrm>
            <a:prstGeom prst="line">
              <a:avLst/>
            </a:prstGeom>
            <a:ln>
              <a:solidFill>
                <a:srgbClr val="0055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5283724" y="1447800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698187" y="2599476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82997" y="3740521"/>
            <a:ext cx="688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93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V-P-C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elements</a:t>
            </a:r>
          </a:p>
          <a:p>
            <a:pPr lvl="1"/>
            <a:r>
              <a:rPr lang="en-US" dirty="0" smtClean="0"/>
              <a:t>Value</a:t>
            </a:r>
          </a:p>
          <a:p>
            <a:pPr lvl="1"/>
            <a:r>
              <a:rPr lang="en-US" dirty="0" smtClean="0"/>
              <a:t>Price</a:t>
            </a:r>
          </a:p>
          <a:p>
            <a:pPr lvl="1"/>
            <a:r>
              <a:rPr lang="en-US" dirty="0" smtClean="0"/>
              <a:t>Cost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343525" y="1876425"/>
            <a:ext cx="3438525" cy="3728192"/>
            <a:chOff x="5343525" y="1381125"/>
            <a:chExt cx="3438525" cy="392821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343525" y="1381125"/>
              <a:ext cx="723900" cy="0"/>
            </a:xfrm>
            <a:prstGeom prst="line">
              <a:avLst/>
            </a:prstGeom>
            <a:ln>
              <a:solidFill>
                <a:srgbClr val="0055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700838" y="2562225"/>
              <a:ext cx="723900" cy="0"/>
            </a:xfrm>
            <a:prstGeom prst="line">
              <a:avLst/>
            </a:prstGeom>
            <a:ln>
              <a:solidFill>
                <a:srgbClr val="0055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058150" y="3762375"/>
              <a:ext cx="723900" cy="0"/>
            </a:xfrm>
            <a:prstGeom prst="line">
              <a:avLst/>
            </a:prstGeom>
            <a:ln>
              <a:solidFill>
                <a:srgbClr val="0055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705475" y="1381125"/>
              <a:ext cx="0" cy="3928217"/>
            </a:xfrm>
            <a:prstGeom prst="line">
              <a:avLst/>
            </a:prstGeom>
            <a:ln>
              <a:solidFill>
                <a:srgbClr val="0055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062788" y="2562225"/>
              <a:ext cx="0" cy="2747117"/>
            </a:xfrm>
            <a:prstGeom prst="line">
              <a:avLst/>
            </a:prstGeom>
            <a:ln>
              <a:solidFill>
                <a:srgbClr val="0055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415338" y="3762375"/>
              <a:ext cx="0" cy="1546967"/>
            </a:xfrm>
            <a:prstGeom prst="line">
              <a:avLst/>
            </a:prstGeom>
            <a:ln>
              <a:solidFill>
                <a:srgbClr val="0055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5283724" y="1447800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698187" y="2599476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82997" y="3740521"/>
            <a:ext cx="688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Cost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914900" y="2997383"/>
            <a:ext cx="17145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914900" y="4109853"/>
            <a:ext cx="3028950" cy="26569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>
            <a:off x="4352925" y="3023154"/>
            <a:ext cx="400050" cy="109998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95600" y="3388479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Firm Profit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01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V-P-C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elements</a:t>
            </a:r>
          </a:p>
          <a:p>
            <a:pPr lvl="1"/>
            <a:r>
              <a:rPr lang="en-US" dirty="0" smtClean="0"/>
              <a:t>Value</a:t>
            </a:r>
          </a:p>
          <a:p>
            <a:pPr lvl="1"/>
            <a:r>
              <a:rPr lang="en-US" dirty="0" smtClean="0"/>
              <a:t>Price</a:t>
            </a:r>
          </a:p>
          <a:p>
            <a:pPr lvl="1"/>
            <a:r>
              <a:rPr lang="en-US" dirty="0" smtClean="0"/>
              <a:t>Cost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343525" y="1876425"/>
            <a:ext cx="3438525" cy="3728192"/>
            <a:chOff x="5343525" y="1381125"/>
            <a:chExt cx="3438525" cy="392821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343525" y="1381125"/>
              <a:ext cx="723900" cy="0"/>
            </a:xfrm>
            <a:prstGeom prst="line">
              <a:avLst/>
            </a:prstGeom>
            <a:ln>
              <a:solidFill>
                <a:srgbClr val="0055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700838" y="2562225"/>
              <a:ext cx="723900" cy="0"/>
            </a:xfrm>
            <a:prstGeom prst="line">
              <a:avLst/>
            </a:prstGeom>
            <a:ln>
              <a:solidFill>
                <a:srgbClr val="0055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058150" y="3762375"/>
              <a:ext cx="723900" cy="0"/>
            </a:xfrm>
            <a:prstGeom prst="line">
              <a:avLst/>
            </a:prstGeom>
            <a:ln>
              <a:solidFill>
                <a:srgbClr val="0055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705475" y="1381125"/>
              <a:ext cx="0" cy="3928217"/>
            </a:xfrm>
            <a:prstGeom prst="line">
              <a:avLst/>
            </a:prstGeom>
            <a:ln>
              <a:solidFill>
                <a:srgbClr val="0055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062788" y="2562225"/>
              <a:ext cx="0" cy="2747117"/>
            </a:xfrm>
            <a:prstGeom prst="line">
              <a:avLst/>
            </a:prstGeom>
            <a:ln>
              <a:solidFill>
                <a:srgbClr val="0055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415338" y="3762375"/>
              <a:ext cx="0" cy="1546967"/>
            </a:xfrm>
            <a:prstGeom prst="line">
              <a:avLst/>
            </a:prstGeom>
            <a:ln>
              <a:solidFill>
                <a:srgbClr val="0055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5283724" y="1447800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698187" y="2599476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82997" y="3740521"/>
            <a:ext cx="688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Cost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914900" y="2997383"/>
            <a:ext cx="17145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914900" y="4109853"/>
            <a:ext cx="3028950" cy="26569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>
            <a:off x="4352925" y="3023154"/>
            <a:ext cx="400050" cy="1099983"/>
          </a:xfrm>
          <a:prstGeom prst="leftBrace">
            <a:avLst>
              <a:gd name="adj1" fmla="val 2738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95600" y="3388479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Firm Profit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752975" y="1880275"/>
            <a:ext cx="53075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Left Brace 21"/>
          <p:cNvSpPr/>
          <p:nvPr/>
        </p:nvSpPr>
        <p:spPr>
          <a:xfrm>
            <a:off x="4333875" y="1876425"/>
            <a:ext cx="400050" cy="1146729"/>
          </a:xfrm>
          <a:prstGeom prst="leftBrace">
            <a:avLst>
              <a:gd name="adj1" fmla="val 2738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833084" y="2111732"/>
            <a:ext cx="1422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Consumer </a:t>
            </a:r>
          </a:p>
          <a:p>
            <a:r>
              <a:rPr lang="en-US" dirty="0" smtClean="0"/>
              <a:t>surplus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01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Innovation</a:t>
            </a:r>
          </a:p>
          <a:p>
            <a:pPr lvl="1"/>
            <a:r>
              <a:rPr lang="en-US" dirty="0" smtClean="0"/>
              <a:t>Create new products that do ‘more’ or do things better</a:t>
            </a:r>
          </a:p>
          <a:p>
            <a:r>
              <a:rPr lang="en-US" dirty="0" smtClean="0"/>
              <a:t>Target products at specific segments</a:t>
            </a:r>
          </a:p>
          <a:p>
            <a:pPr lvl="1"/>
            <a:r>
              <a:rPr lang="en-US" dirty="0" smtClean="0"/>
              <a:t>Differentiation/segmentation</a:t>
            </a:r>
          </a:p>
          <a:p>
            <a:r>
              <a:rPr lang="en-US" dirty="0" smtClean="0"/>
              <a:t>Marketing </a:t>
            </a:r>
          </a:p>
          <a:p>
            <a:pPr lvl="1"/>
            <a:r>
              <a:rPr lang="en-US" dirty="0" smtClean="0"/>
              <a:t>Raise demand / desirability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30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Economies of scale and learning</a:t>
            </a:r>
          </a:p>
          <a:p>
            <a:pPr lvl="1"/>
            <a:r>
              <a:rPr lang="en-US" dirty="0" smtClean="0"/>
              <a:t>Better deals from suppliers</a:t>
            </a:r>
          </a:p>
          <a:p>
            <a:pPr lvl="1"/>
            <a:r>
              <a:rPr lang="en-US" dirty="0" smtClean="0"/>
              <a:t>Bargaining power with buyers</a:t>
            </a:r>
          </a:p>
          <a:p>
            <a:pPr lvl="1"/>
            <a:r>
              <a:rPr lang="en-US" dirty="0" smtClean="0"/>
              <a:t>Functional specialization</a:t>
            </a:r>
          </a:p>
          <a:p>
            <a:r>
              <a:rPr lang="en-US" dirty="0" smtClean="0"/>
              <a:t>Off-shoring</a:t>
            </a:r>
          </a:p>
          <a:p>
            <a:r>
              <a:rPr lang="en-US" dirty="0" smtClean="0"/>
              <a:t>Automation</a:t>
            </a:r>
          </a:p>
          <a:p>
            <a:r>
              <a:rPr lang="en-US" dirty="0" smtClean="0"/>
              <a:t>Process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41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Industry concentration</a:t>
            </a:r>
          </a:p>
          <a:p>
            <a:pPr lvl="1"/>
            <a:r>
              <a:rPr lang="en-US" dirty="0" smtClean="0"/>
              <a:t>Horizontal integration</a:t>
            </a:r>
          </a:p>
          <a:p>
            <a:r>
              <a:rPr lang="en-US" dirty="0" smtClean="0"/>
              <a:t>Differentiation </a:t>
            </a:r>
          </a:p>
          <a:p>
            <a:pPr lvl="1"/>
            <a:r>
              <a:rPr lang="en-US" dirty="0" smtClean="0"/>
              <a:t>Quasi-monopoly</a:t>
            </a:r>
          </a:p>
          <a:p>
            <a:r>
              <a:rPr lang="en-US" dirty="0" smtClean="0"/>
              <a:t>Switching costs</a:t>
            </a:r>
          </a:p>
          <a:p>
            <a:pPr lvl="1"/>
            <a:r>
              <a:rPr lang="en-US" dirty="0" smtClean="0"/>
              <a:t>Customer retention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75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051"/>
            <a:ext cx="8229600" cy="4147292"/>
          </a:xfrm>
        </p:spPr>
        <p:txBody>
          <a:bodyPr>
            <a:normAutofit/>
          </a:bodyPr>
          <a:lstStyle/>
          <a:p>
            <a:r>
              <a:rPr lang="en-US" dirty="0" smtClean="0"/>
              <a:t>Firm profitability depends on three </a:t>
            </a:r>
            <a:r>
              <a:rPr lang="en-US" dirty="0" smtClean="0"/>
              <a:t>things:</a:t>
            </a:r>
            <a:endParaRPr lang="en-US" dirty="0" smtClean="0"/>
          </a:p>
          <a:p>
            <a:pPr lvl="1"/>
            <a:r>
              <a:rPr lang="en-US" dirty="0" smtClean="0"/>
              <a:t>The value it creates</a:t>
            </a:r>
          </a:p>
          <a:p>
            <a:pPr lvl="1"/>
            <a:r>
              <a:rPr lang="en-US" dirty="0" smtClean="0"/>
              <a:t>The cost it incurs in doing so</a:t>
            </a:r>
          </a:p>
          <a:p>
            <a:pPr lvl="1"/>
            <a:r>
              <a:rPr lang="en-US" dirty="0" smtClean="0"/>
              <a:t>And the proportion of the added value it has created that it can appropriate by raising price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4257"/>
      </p:ext>
    </p:extLst>
  </p:cSld>
  <p:clrMapOvr>
    <a:masterClrMapping/>
  </p:clrMapOvr>
</p:sld>
</file>

<file path=ppt/theme/theme1.xml><?xml version="1.0" encoding="utf-8"?>
<a:theme xmlns:a="http://schemas.openxmlformats.org/drawingml/2006/main" name="SJS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JSU">
      <a:majorFont>
        <a:latin typeface="SJSU Spartan Regular"/>
        <a:ea typeface=""/>
        <a:cs typeface=""/>
      </a:majorFont>
      <a:minorFont>
        <a:latin typeface="SJSU Spartan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SJSU</Template>
  <TotalTime>937</TotalTime>
  <Words>139</Words>
  <Application>Microsoft Office PowerPoint</Application>
  <PresentationFormat>Custom</PresentationFormat>
  <Paragraphs>62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SJSU</vt:lpstr>
      <vt:lpstr>Economic Value Creation</vt:lpstr>
      <vt:lpstr>Agenda</vt:lpstr>
      <vt:lpstr>V-P-C model</vt:lpstr>
      <vt:lpstr>V-P-C model</vt:lpstr>
      <vt:lpstr>V-P-C model</vt:lpstr>
      <vt:lpstr>Value</vt:lpstr>
      <vt:lpstr>Cost</vt:lpstr>
      <vt:lpstr>Price</vt:lpstr>
      <vt:lpstr>Summary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Value Creation</dc:title>
  <dc:creator>simon</dc:creator>
  <cp:lastModifiedBy>Simon</cp:lastModifiedBy>
  <cp:revision>5</cp:revision>
  <dcterms:created xsi:type="dcterms:W3CDTF">2018-01-05T02:15:18Z</dcterms:created>
  <dcterms:modified xsi:type="dcterms:W3CDTF">2018-01-06T21:23:36Z</dcterms:modified>
</cp:coreProperties>
</file>